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56" r:id="rId2"/>
    <p:sldId id="344" r:id="rId3"/>
    <p:sldId id="345" r:id="rId4"/>
    <p:sldId id="347" r:id="rId5"/>
    <p:sldId id="349" r:id="rId6"/>
    <p:sldId id="355" r:id="rId7"/>
    <p:sldId id="351" r:id="rId8"/>
    <p:sldId id="354" r:id="rId9"/>
    <p:sldId id="350" r:id="rId10"/>
    <p:sldId id="357" r:id="rId11"/>
    <p:sldId id="265" r:id="rId12"/>
    <p:sldId id="264" r:id="rId13"/>
    <p:sldId id="266" r:id="rId14"/>
    <p:sldId id="267" r:id="rId15"/>
    <p:sldId id="282" r:id="rId16"/>
    <p:sldId id="283" r:id="rId17"/>
    <p:sldId id="284" r:id="rId18"/>
    <p:sldId id="288" r:id="rId19"/>
    <p:sldId id="289" r:id="rId20"/>
    <p:sldId id="290" r:id="rId21"/>
    <p:sldId id="291" r:id="rId22"/>
    <p:sldId id="292" r:id="rId23"/>
    <p:sldId id="328" r:id="rId24"/>
    <p:sldId id="329" r:id="rId25"/>
    <p:sldId id="330" r:id="rId26"/>
    <p:sldId id="269" r:id="rId27"/>
    <p:sldId id="310"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268" r:id="rId42"/>
    <p:sldId id="360" r:id="rId43"/>
    <p:sldId id="295" r:id="rId44"/>
    <p:sldId id="296" r:id="rId45"/>
    <p:sldId id="301" r:id="rId46"/>
    <p:sldId id="302" r:id="rId47"/>
    <p:sldId id="303" r:id="rId48"/>
    <p:sldId id="304" r:id="rId49"/>
    <p:sldId id="361" r:id="rId50"/>
    <p:sldId id="334" r:id="rId51"/>
    <p:sldId id="335" r:id="rId52"/>
    <p:sldId id="336" r:id="rId53"/>
    <p:sldId id="337" r:id="rId54"/>
    <p:sldId id="298" r:id="rId55"/>
    <p:sldId id="362" r:id="rId56"/>
    <p:sldId id="358" r:id="rId57"/>
    <p:sldId id="359" r:id="rId58"/>
    <p:sldId id="309" r:id="rId59"/>
    <p:sldId id="339" r:id="rId60"/>
    <p:sldId id="277" r:id="rId61"/>
    <p:sldId id="356" r:id="rId62"/>
    <p:sldId id="276" r:id="rId63"/>
    <p:sldId id="274"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11599" autoAdjust="0"/>
    <p:restoredTop sz="34872" autoAdjust="0"/>
  </p:normalViewPr>
  <p:slideViewPr>
    <p:cSldViewPr>
      <p:cViewPr>
        <p:scale>
          <a:sx n="80" d="100"/>
          <a:sy n="80" d="100"/>
        </p:scale>
        <p:origin x="-2152"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D72450-FCB2-1744-9D71-3D746DE791B1}" type="datetimeFigureOut">
              <a:rPr lang="en-US" smtClean="0"/>
              <a:t>8/2/12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14ADB8-89EB-464D-829D-FBD7EA7A46ED}" type="slidenum">
              <a:rPr lang="en-US" smtClean="0"/>
              <a:t>‹#›</a:t>
            </a:fld>
            <a:endParaRPr lang="en-US"/>
          </a:p>
        </p:txBody>
      </p:sp>
    </p:spTree>
    <p:extLst>
      <p:ext uri="{BB962C8B-B14F-4D97-AF65-F5344CB8AC3E}">
        <p14:creationId xmlns:p14="http://schemas.microsoft.com/office/powerpoint/2010/main" val="38995184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8/2/12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github.com/jashkenas/coffee-script/wiki/Build-tool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brendaneich.com/2011/01/harmony-of-my-dream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Thanks Chris! Good morning, afternoon or evening everyone.</a:t>
            </a:r>
            <a:r>
              <a:rPr lang="en-US" sz="1600" baseline="0" dirty="0" smtClean="0"/>
              <a:t> I’m excited to be here today to talk with you all about CoffeeScript. My name is Brandon Satrom, and you can find me on Twitter as </a:t>
            </a:r>
            <a:r>
              <a:rPr lang="en-US" sz="1600" baseline="0" dirty="0" err="1" smtClean="0"/>
              <a:t>BrandonSatrom</a:t>
            </a:r>
            <a:r>
              <a:rPr lang="en-US" sz="1600" baseline="0" dirty="0" smtClean="0"/>
              <a:t> or on my blog at </a:t>
            </a:r>
            <a:r>
              <a:rPr lang="en-US" sz="1600" baseline="0" dirty="0" err="1" smtClean="0"/>
              <a:t>UserInExperience.com</a:t>
            </a:r>
            <a:r>
              <a:rPr lang="en-US" sz="1600" baseline="0" dirty="0" smtClean="0"/>
              <a:t>. [NEXT]</a:t>
            </a:r>
            <a:endParaRPr lang="en-US" sz="1600"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Second, if a preprocessor helps you do</a:t>
            </a:r>
            <a:r>
              <a:rPr lang="en-US" sz="1200" kern="1200" baseline="0" dirty="0" smtClean="0">
                <a:solidFill>
                  <a:schemeClr val="tx1"/>
                </a:solidFill>
                <a:latin typeface="+mn-lt"/>
                <a:ea typeface="+mn-ea"/>
                <a:cs typeface="+mn-cs"/>
              </a:rPr>
              <a:t> your job better, use it. If not, don</a:t>
            </a:r>
            <a:r>
              <a:rPr lang="fr-FR" sz="1200"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t. It’s a simple as that. Don’t let someone else decide for you if LESS, or SASS or CoffeeScript is useful to you, try it for yourself. Also, don’t ever worry about this becoming a permanent decision. Don’t fear lock-in. </a:t>
            </a:r>
            <a:r>
              <a:rPr lang="en-US" sz="1200" kern="1200" dirty="0" smtClean="0">
                <a:solidFill>
                  <a:schemeClr val="tx1"/>
                </a:solidFill>
                <a:latin typeface="+mn-lt"/>
                <a:ea typeface="+mn-ea"/>
                <a:cs typeface="+mn-cs"/>
              </a:rPr>
              <a:t>If you ever decide to stop using a preprocessor, take the output and run.</a:t>
            </a:r>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324107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talked</a:t>
            </a:r>
            <a:r>
              <a:rPr lang="en-US" baseline="0" dirty="0" smtClean="0"/>
              <a:t> a bit about Preprocessors in general, let’s talk more about CoffeeScript. </a:t>
            </a:r>
            <a:r>
              <a:rPr lang="en-US" dirty="0" smtClean="0"/>
              <a:t>I expect that there are three types of people here today when it comes to CoffeeScript.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0" indent="0">
              <a:buNone/>
            </a:pPr>
            <a:endParaRPr lang="en-US" baseline="0" dirty="0" smtClean="0"/>
          </a:p>
          <a:p>
            <a:pPr marL="0" indent="0">
              <a:buNone/>
            </a:pPr>
            <a:r>
              <a:rPr lang="en-US" baseline="0" dirty="0" smtClean="0"/>
              <a:t>I think a lot of people would place them in that last category. However,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b</a:t>
            </a:r>
            <a:r>
              <a:rPr lang="en-US" baseline="0" dirty="0" smtClean="0"/>
              <a:t>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those people are more interested in knowledge and progress than in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What CoffeeScript 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Whether or not this comparison is fair,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about me. My</a:t>
            </a:r>
            <a:r>
              <a:rPr lang="en-US" baseline="0" dirty="0" smtClean="0"/>
              <a:t> wife and I live in Austin, TX, where we do our best to keep up with</a:t>
            </a:r>
            <a:r>
              <a:rPr lang="en-US" dirty="0" smtClean="0"/>
              <a:t> our</a:t>
            </a:r>
            <a:r>
              <a:rPr lang="en-US" baseline="0" dirty="0" smtClean="0"/>
              <a:t> two awesome little boys. I’m also the Program Manager for Kendo UI, an HTML5 framework for building rich front-end desktop and mobile applications.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smtClean="0"/>
              <a:t>Beyond that, e</a:t>
            </a:r>
            <a:r>
              <a:rPr lang="en-US" dirty="0" smtClean="0"/>
              <a:t>very language</a:t>
            </a:r>
            <a:r>
              <a:rPr lang="en-US" baseline="0" dirty="0" smtClean="0"/>
              <a:t> with a package management system has a CoffeeScript package that you can quickly grab from the command-line.</a:t>
            </a:r>
          </a:p>
          <a:p>
            <a:endParaRPr lang="en-US" baseline="0" dirty="0" smtClean="0"/>
          </a:p>
          <a:p>
            <a:r>
              <a:rPr lang="en-US" baseline="0" dirty="0" smtClean="0"/>
              <a:t>Talk about Tools for CS here as well. Tools like </a:t>
            </a:r>
            <a:r>
              <a:rPr lang="en-US" baseline="0" dirty="0" err="1" smtClean="0"/>
              <a:t>CodeKit</a:t>
            </a:r>
            <a:r>
              <a:rPr lang="en-US" baseline="0" dirty="0" smtClean="0"/>
              <a:t> and </a:t>
            </a:r>
            <a:r>
              <a:rPr lang="en-US" baseline="0" dirty="0" err="1" smtClean="0"/>
              <a:t>LiveReload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the founder of the HTML5.tx conference, based in Austin, Texas. The</a:t>
            </a:r>
            <a:r>
              <a:rPr lang="en-US" baseline="0" dirty="0" smtClean="0"/>
              <a:t> next incarnation will be on February 2</a:t>
            </a:r>
            <a:r>
              <a:rPr lang="en-US" baseline="30000" dirty="0" smtClean="0"/>
              <a:t>nd</a:t>
            </a:r>
            <a:r>
              <a:rPr lang="en-US" baseline="0" dirty="0" smtClean="0"/>
              <a:t>, 2013, and you can check us out at HTML5tx.com.</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I’m one half of the writing team</a:t>
            </a:r>
            <a:r>
              <a:rPr lang="en-US" baseline="0" dirty="0" smtClean="0"/>
              <a:t> for an upcoming book on building apps for Windows 8 using HTML, CSS and JavaScript. So, if you’re dipping your toe into any Windows 8 development, please check it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talk about some pros and cons.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smtClean="0">
                <a:solidFill>
                  <a:schemeClr val="tx1"/>
                </a:solidFill>
                <a:latin typeface="+mn-lt"/>
                <a:ea typeface="+mn-ea"/>
                <a:cs typeface="+mn-cs"/>
              </a:rPr>
              <a:t>JS Design patterns are features of CS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a:t>
            </a:r>
            <a:r>
              <a:rPr lang="es-ES" sz="1200" b="0" kern="1200" baseline="0" dirty="0" smtClean="0">
                <a:solidFill>
                  <a:schemeClr val="tx1"/>
                </a:solidFill>
                <a:latin typeface="+mn-lt"/>
                <a:ea typeface="+mn-ea"/>
                <a:cs typeface="+mn-cs"/>
              </a:rPr>
              <a:t> </a:t>
            </a:r>
            <a:r>
              <a:rPr lang="es-ES" sz="1200" b="0" kern="1200" baseline="0" dirty="0" err="1" smtClean="0">
                <a:solidFill>
                  <a:schemeClr val="tx1"/>
                </a:solidFill>
                <a:latin typeface="+mn-lt"/>
                <a:ea typeface="+mn-ea"/>
                <a:cs typeface="+mn-cs"/>
              </a:rPr>
              <a:t>classes</a:t>
            </a:r>
            <a:r>
              <a:rPr lang="es-ES" sz="1200" b="0" kern="1200" baseline="0" dirty="0" smtClean="0">
                <a:solidFill>
                  <a:schemeClr val="tx1"/>
                </a:solidFill>
                <a:latin typeface="+mn-lt"/>
                <a:ea typeface="+mn-ea"/>
                <a:cs typeface="+mn-cs"/>
              </a:rPr>
              <a:t>, etc.</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reason</a:t>
            </a:r>
            <a:r>
              <a:rPr lang="en-US" baseline="0" dirty="0" smtClean="0"/>
              <a:t> why I think CoffeeScript can be worth learning is because it can be used as a learning tool for JavaScript. Yes, really.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explain what I mean, I feel that I must drill into my own journey with JS…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With</a:t>
            </a:r>
            <a:r>
              <a:rPr lang="en-US" sz="1200" kern="1200" baseline="0" dirty="0" smtClean="0">
                <a:solidFill>
                  <a:schemeClr val="tx1"/>
                </a:solidFill>
                <a:latin typeface="+mn-lt"/>
                <a:ea typeface="+mn-ea"/>
                <a:cs typeface="+mn-cs"/>
              </a:rPr>
              <a:t> all that formality out of the way, let’s talk about CoffeeScript. First, the elephant in the room, which is why in the world you’re listening to a CoffeeScript talk as a part of the CSS Summit. As you are no doubt are aware, today is all about pre-processors and even though most of the topics relate to CSS-based preprocessors, there’s no question that we’re seeing an explosion of interest in preprocessors for JavaScript as well. With CoffeeScript being one of the most popular of these, Christopher wanted a talk that introduces CoffeeScript, and helps paint a picture of the broader landscape of pre-processors in the front-end world.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reason why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doesn’t have to be a JS-</a:t>
            </a:r>
            <a:r>
              <a:rPr lang="en-US" dirty="0" err="1" smtClean="0"/>
              <a:t>vs</a:t>
            </a:r>
            <a:r>
              <a:rPr lang="en-US" dirty="0" smtClean="0"/>
              <a:t>-CS choice</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Adopting CS doesn’t have to be about using it</a:t>
            </a:r>
            <a:r>
              <a:rPr lang="en-US" sz="1200" kern="1200" baseline="0" dirty="0" smtClean="0">
                <a:solidFill>
                  <a:schemeClr val="tx1"/>
                </a:solidFill>
                <a:latin typeface="+mn-lt"/>
                <a:ea typeface="+mn-ea"/>
                <a:cs typeface="+mn-cs"/>
              </a:rPr>
              <a:t> to replace your front-end code. Many use CS to drive their tests, something which is dead-simple in Jasmine, while keeping their production code in JavaScript, and personally think this is a great approach. You can also use CoffeeScript with your Node apps, but leave JS on the front-end. Another option is something I’ve done in the past, which is to use CS for some app-building, but primarily to inspect the output and learn more about JS by learning how CS generates JavaScript to solve certain problems.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of course, you can adopt CS wholesale. Interestingly, not being able to debug CS in the browser might soon be a thing of the past as Chrome current does and </a:t>
            </a:r>
            <a:r>
              <a:rPr lang="en-US" sz="1200" kern="1200" baseline="0" dirty="0" err="1" smtClean="0">
                <a:solidFill>
                  <a:schemeClr val="tx1"/>
                </a:solidFill>
                <a:latin typeface="+mn-lt"/>
                <a:ea typeface="+mn-ea"/>
                <a:cs typeface="+mn-cs"/>
              </a:rPr>
              <a:t>FireFox</a:t>
            </a:r>
            <a:r>
              <a:rPr lang="en-US" sz="1200" kern="1200" baseline="0" dirty="0" smtClean="0">
                <a:solidFill>
                  <a:schemeClr val="tx1"/>
                </a:solidFill>
                <a:latin typeface="+mn-lt"/>
                <a:ea typeface="+mn-ea"/>
                <a:cs typeface="+mn-cs"/>
              </a:rPr>
              <a:t> will soon support Source Maps, which allows you to map </a:t>
            </a:r>
            <a:r>
              <a:rPr lang="en-US" sz="1200" kern="1200" baseline="0" dirty="0" err="1" smtClean="0">
                <a:solidFill>
                  <a:schemeClr val="tx1"/>
                </a:solidFill>
                <a:latin typeface="+mn-lt"/>
                <a:ea typeface="+mn-ea"/>
                <a:cs typeface="+mn-cs"/>
              </a:rPr>
              <a:t>transpiled</a:t>
            </a:r>
            <a:r>
              <a:rPr lang="en-US" sz="1200" kern="1200" baseline="0" dirty="0" smtClean="0">
                <a:solidFill>
                  <a:schemeClr val="tx1"/>
                </a:solidFill>
                <a:latin typeface="+mn-lt"/>
                <a:ea typeface="+mn-ea"/>
                <a:cs typeface="+mn-cs"/>
              </a:rPr>
              <a:t> JS code back to line numbers in a source-language file. CS should soon implement this natively, which is something worth checking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4001591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no matter how you choose to use CS, or even if you choose not to, you need to know it, if for no other reason than to learn how it’s influencing JS.NET. 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dirty="0" smtClean="0"/>
              <a:t> (</a:t>
            </a:r>
            <a:r>
              <a:rPr lang="en-US" dirty="0" smtClean="0">
                <a:hlinkClick r:id="rId3"/>
              </a:rPr>
              <a:t>http://brendaneich.com/2011/01/harmony-of-my-dreams/</a:t>
            </a: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take that to mean, ultimately,</a:t>
            </a:r>
            <a:r>
              <a:rPr lang="en-US" baseline="0" dirty="0" smtClean="0"/>
              <a:t> is that we, as developers and designers, have a voice in this process. Yes, we can join community groups and standards bodies and influence the web that way. That’s a top-down process, or the Cathedral from Eric S. Raymond’s seminal essay, The Cathedral and the Bazaar. And borrowing from Raymond’s analogy, languages like CoffeeScript, LESS and SASS represent the Bazaar. The marketplace where ideas are born, vetted and thrive in the context of day-to-day work. We need the standards process, the Cathedral, but we also need the bazaar. Together, these two seemingly opposed forces come together to drive our industry forward.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421251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a:t>
            </a:r>
            <a:r>
              <a:rPr lang="en-US" baseline="0" dirty="0" smtClean="0"/>
              <a:t> course, regardless of whether they target CSS, JavaScript or HTML, </a:t>
            </a:r>
            <a:r>
              <a:rPr lang="en-US" dirty="0" smtClean="0"/>
              <a:t>Pre-processors are the source of a lot of controversy</a:t>
            </a:r>
            <a:r>
              <a:rPr lang="en-US" baseline="0" dirty="0" smtClean="0"/>
              <a:t> because, to many, they “muddy up the web.” As much as we’ve all had our issues over the years with the capabilities of CSS, JavaScript and HTML, as well as the somewhat glacial pace of change, the homogeneity that we’ve all grown up with on the web has had its benefits. Namely, it’s predictable and consistent, and front-end work has traditionally meant the same thing regardless of client or company.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Preprocessors throw a wrench into the works of the web in this regard, because they effectively introduce wholesale alternatives to the languages we’re used to. Now, with each new client, the question becomes: will I be doing CSS, or does the existing team Prefer LESS or SASS. And the same goes for JavaScript once languages like CoffeeScript and DART are introduced.</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1669512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However, even without considering preprocessors, there’s no</a:t>
            </a:r>
            <a:r>
              <a:rPr lang="en-US" sz="1200" kern="1200" baseline="0" dirty="0" smtClean="0">
                <a:solidFill>
                  <a:schemeClr val="tx1"/>
                </a:solidFill>
                <a:latin typeface="+mn-lt"/>
                <a:ea typeface="+mn-ea"/>
                <a:cs typeface="+mn-cs"/>
              </a:rPr>
              <a:t> question that the web is moving much faster now than it ever has before. And it’s not just markup, and API specs. It’s also the languages we use to craft the web. CSS Modules like Variables, and cutting-features of </a:t>
            </a:r>
            <a:r>
              <a:rPr lang="en-US" sz="1200" kern="1200" baseline="0" dirty="0" err="1" smtClean="0">
                <a:solidFill>
                  <a:schemeClr val="tx1"/>
                </a:solidFill>
                <a:latin typeface="+mn-lt"/>
                <a:ea typeface="+mn-ea"/>
                <a:cs typeface="+mn-cs"/>
              </a:rPr>
              <a:t>ECMAScript</a:t>
            </a:r>
            <a:r>
              <a:rPr lang="en-US" sz="1200" kern="1200" baseline="0" dirty="0" smtClean="0">
                <a:solidFill>
                  <a:schemeClr val="tx1"/>
                </a:solidFill>
                <a:latin typeface="+mn-lt"/>
                <a:ea typeface="+mn-ea"/>
                <a:cs typeface="+mn-cs"/>
              </a:rPr>
              <a:t> 6 are examples of how these languages themselves are changing. And the fact is, that many of these cutting-edge features have been influenced by features in popular preprocessors.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204554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there’s no doubt that preprocessors are becoming a fact of life,</a:t>
            </a:r>
            <a:r>
              <a:rPr lang="en-US" sz="1200" kern="1200" baseline="0" dirty="0" smtClean="0">
                <a:solidFill>
                  <a:schemeClr val="tx1"/>
                </a:solidFill>
                <a:latin typeface="+mn-lt"/>
                <a:ea typeface="+mn-ea"/>
                <a:cs typeface="+mn-cs"/>
              </a:rPr>
              <a:t> and they are becoming the tools of choice for a growing number of designers and developers. </a:t>
            </a:r>
            <a:r>
              <a:rPr lang="en-US" sz="1200" kern="1200" dirty="0" smtClean="0">
                <a:solidFill>
                  <a:schemeClr val="tx1"/>
                </a:solidFill>
                <a:latin typeface="+mn-lt"/>
                <a:ea typeface="+mn-ea"/>
                <a:cs typeface="+mn-cs"/>
              </a:rPr>
              <a:t>We don't have to embrace them, but we do need to understand them. And that includes understanding why they are popular and people are adopting them.</a:t>
            </a:r>
            <a:r>
              <a:rPr lang="en-US" sz="1200" kern="1200" baseline="0" dirty="0" smtClean="0">
                <a:solidFill>
                  <a:schemeClr val="tx1"/>
                </a:solidFill>
                <a:latin typeface="+mn-lt"/>
                <a:ea typeface="+mn-ea"/>
                <a:cs typeface="+mn-cs"/>
              </a:rPr>
              <a:t> So, when it comes to Preprocessors in general, and CoffeeScript in particular, I thought I’d share the two golden rules I live by when forming an opinions about these libraries.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10035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is that you should use a pre-processor before forming an opinion about it.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324107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4616D47-95A7-944C-AB38-7D828BA7B27D}" type="datetime1">
              <a:rPr lang="en-US" smtClean="0"/>
              <a:t>8/2/12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transition xmlns:p14="http://schemas.microsoft.com/office/powerpoint/2010/mai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3877DD4-96FE-5344-9E37-00D1656D6C5D}" type="datetime1">
              <a:rPr lang="en-US" smtClean="0"/>
              <a:t>8/2/12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transition xmlns:p14="http://schemas.microsoft.com/office/powerpoint/2010/mai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68440371-3DE6-B14B-9DA9-715E64E2B083}" type="datetime1">
              <a:rPr lang="en-US" smtClean="0"/>
              <a:t>8/2/12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2B317AE5-A1B7-0641-B3E6-AC0AD03227E2}" type="datetime1">
              <a:rPr lang="en-US" smtClean="0"/>
              <a:t>8/2/12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transition xmlns:p14="http://schemas.microsoft.com/office/powerpoint/2010/mai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7FD9990A-14AE-2445-979C-FA5A330CED02}" type="datetime1">
              <a:rPr lang="en-US" smtClean="0"/>
              <a:t>8/2/12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EA655EA3-82DF-6941-99D6-CD02DE81D722}" type="datetime1">
              <a:rPr lang="en-US" smtClean="0"/>
              <a:t>8/2/12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EE8E9F11-B2CE-564F-B3A5-92E3D33F5BC6}" type="datetime1">
              <a:rPr lang="en-US" smtClean="0"/>
              <a:t>8/2/12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976670F9-894F-1E48-8A30-6C7D091446F7}" type="datetime1">
              <a:rPr lang="en-US" smtClean="0"/>
              <a:t>8/2/12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transition xmlns:p14="http://schemas.microsoft.com/office/powerpoint/2010/mai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83C90-7AC5-B74B-8893-EC23BBA815EB}" type="datetime1">
              <a:rPr lang="en-US" smtClean="0"/>
              <a:t>8/2/12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A3369F8C-7E91-7C40-8E53-311A59C95E0F}" type="datetime1">
              <a:rPr lang="en-US" smtClean="0"/>
              <a:t>8/2/12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F7EFF9-650F-8F47-8829-D674EEEBBF8D}" type="datetime1">
              <a:rPr lang="en-US" smtClean="0"/>
              <a:t>8/2/12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transition xmlns:p14="http://schemas.microsoft.com/office/powerpoint/2010/mai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89F94-34FE-F94A-A79A-616A656D6CE6}" type="datetime1">
              <a:rPr lang="en-US" smtClean="0"/>
              <a:t>8/2/12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DistrictThin"/>
                <a:cs typeface="DistrictThin"/>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wipe/>
  </p:transitio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dirty="0" smtClean="0">
                <a:latin typeface="DistrictThin" pitchFamily="2" charset="0"/>
                <a:cs typeface="Gautami" pitchFamily="34" charset="0"/>
              </a:rPr>
              <a:t>CoffeeScript, Linguistics and Cockney Rhyming Slang</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a:xfrm>
            <a:off x="1371600" y="3886200"/>
            <a:ext cx="6400800" cy="2743200"/>
          </a:xfrm>
        </p:spPr>
        <p:txBody>
          <a:bodyPr>
            <a:normAutofit/>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err="1" smtClean="0">
                <a:solidFill>
                  <a:schemeClr val="bg1">
                    <a:lumMod val="85000"/>
                  </a:schemeClr>
                </a:solidFill>
                <a:latin typeface="DistrictThin" pitchFamily="2" charset="0"/>
              </a:rPr>
              <a:t>UserInExperience.com</a:t>
            </a:r>
            <a:endParaRPr lang="en-US" dirty="0" smtClean="0">
              <a:solidFill>
                <a:schemeClr val="bg1">
                  <a:lumMod val="85000"/>
                </a:schemeClr>
              </a:solidFill>
              <a:latin typeface="DistrictThin" pitchFamily="2" charset="0"/>
            </a:endParaRPr>
          </a:p>
        </p:txBody>
      </p:sp>
    </p:spTree>
    <p:extLst>
      <p:ext uri="{BB962C8B-B14F-4D97-AF65-F5344CB8AC3E}">
        <p14:creationId xmlns:p14="http://schemas.microsoft.com/office/powerpoint/2010/main" val="40156942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#2 – If a Preprocessor Helps you Do your Job Better, Use it.</a:t>
            </a:r>
            <a:endParaRPr lang="en-US" sz="3600" dirty="0"/>
          </a:p>
        </p:txBody>
      </p:sp>
      <p:sp>
        <p:nvSpPr>
          <p:cNvPr id="3" name="Content Placeholder 2"/>
          <p:cNvSpPr>
            <a:spLocks noGrp="1"/>
          </p:cNvSpPr>
          <p:nvPr>
            <p:ph type="body" idx="1"/>
          </p:nvPr>
        </p:nvSpPr>
        <p:spPr/>
        <p:txBody>
          <a:bodyPr/>
          <a:lstStyle/>
          <a:p>
            <a:r>
              <a:rPr lang="en-US" dirty="0" smtClean="0">
                <a:solidFill>
                  <a:schemeClr val="bg1">
                    <a:lumMod val="75000"/>
                  </a:schemeClr>
                </a:solidFill>
              </a:rPr>
              <a:t>… and if not, don</a:t>
            </a:r>
            <a:r>
              <a:rPr lang="fr-FR" dirty="0" smtClean="0">
                <a:solidFill>
                  <a:schemeClr val="bg1">
                    <a:lumMod val="75000"/>
                  </a:schemeClr>
                </a:solidFill>
              </a:rPr>
              <a:t>’</a:t>
            </a:r>
            <a:r>
              <a:rPr lang="en-US" dirty="0" smtClean="0">
                <a:solidFill>
                  <a:schemeClr val="bg1">
                    <a:lumMod val="75000"/>
                  </a:schemeClr>
                </a:solidFill>
              </a:rPr>
              <a:t>t.</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10</a:t>
            </a:fld>
            <a:endParaRPr lang="en-US"/>
          </a:p>
        </p:txBody>
      </p:sp>
    </p:spTree>
    <p:extLst>
      <p:ext uri="{BB962C8B-B14F-4D97-AF65-F5344CB8AC3E}">
        <p14:creationId xmlns:p14="http://schemas.microsoft.com/office/powerpoint/2010/main" val="390062700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1DD3D2D-3457-4AE7-8067-8EDDEBEFF28A}" type="slidenum">
              <a:rPr lang="en-US" smtClean="0"/>
              <a:pPr/>
              <a:t>11</a:t>
            </a:fld>
            <a:endParaRPr lang="en-US"/>
          </a:p>
        </p:txBody>
      </p:sp>
    </p:spTree>
    <p:extLst>
      <p:ext uri="{BB962C8B-B14F-4D97-AF65-F5344CB8AC3E}">
        <p14:creationId xmlns:p14="http://schemas.microsoft.com/office/powerpoint/2010/main" val="6611832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734" y="1752600"/>
            <a:ext cx="7044266" cy="396240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12</a:t>
            </a:fld>
            <a:endParaRPr lang="en-US"/>
          </a:p>
        </p:txBody>
      </p:sp>
    </p:spTree>
    <p:extLst>
      <p:ext uri="{BB962C8B-B14F-4D97-AF65-F5344CB8AC3E}">
        <p14:creationId xmlns:p14="http://schemas.microsoft.com/office/powerpoint/2010/main" val="40701714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02126">
            <a:off x="5029200" y="3276600"/>
            <a:ext cx="918340" cy="91834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13</a:t>
            </a:fld>
            <a:endParaRPr lang="en-US"/>
          </a:p>
        </p:txBody>
      </p:sp>
    </p:spTree>
    <p:extLst>
      <p:ext uri="{BB962C8B-B14F-4D97-AF65-F5344CB8AC3E}">
        <p14:creationId xmlns:p14="http://schemas.microsoft.com/office/powerpoint/2010/main" val="38959825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14</a:t>
            </a:fld>
            <a:endParaRPr lang="en-US"/>
          </a:p>
        </p:txBody>
      </p:sp>
    </p:spTree>
    <p:extLst>
      <p:ext uri="{BB962C8B-B14F-4D97-AF65-F5344CB8AC3E}">
        <p14:creationId xmlns:p14="http://schemas.microsoft.com/office/powerpoint/2010/main" val="30392556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78760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18</a:t>
            </a:fld>
            <a:endParaRPr lang="en-US"/>
          </a:p>
        </p:txBody>
      </p:sp>
    </p:spTree>
    <p:extLst>
      <p:ext uri="{BB962C8B-B14F-4D97-AF65-F5344CB8AC3E}">
        <p14:creationId xmlns:p14="http://schemas.microsoft.com/office/powerpoint/2010/main" val="11052272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19</a:t>
            </a:fld>
            <a:endParaRPr lang="en-US"/>
          </a:p>
        </p:txBody>
      </p:sp>
    </p:spTree>
    <p:extLst>
      <p:ext uri="{BB962C8B-B14F-4D97-AF65-F5344CB8AC3E}">
        <p14:creationId xmlns:p14="http://schemas.microsoft.com/office/powerpoint/2010/main" val="41864984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smtClean="0">
                <a:solidFill>
                  <a:schemeClr val="bg1"/>
                </a:solidFill>
              </a:rPr>
              <a:t>Me, in Three Slides</a:t>
            </a:r>
            <a:endParaRPr lang="en-US" sz="6000"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Program Manager for Kendo UI</a:t>
            </a:r>
          </a:p>
          <a:p>
            <a:pPr>
              <a:buFont typeface="Wingdings" pitchFamily="2" charset="2"/>
              <a:buChar char="ü"/>
            </a:pPr>
            <a:r>
              <a:rPr lang="en-US" dirty="0" smtClean="0"/>
              <a:t>Austin, TX</a:t>
            </a:r>
          </a:p>
        </p:txBody>
      </p:sp>
      <p:sp>
        <p:nvSpPr>
          <p:cNvPr id="10" name="Slide Number Placeholder 9"/>
          <p:cNvSpPr>
            <a:spLocks noGrp="1"/>
          </p:cNvSpPr>
          <p:nvPr>
            <p:ph type="sldNum" sz="quarter" idx="12"/>
          </p:nvPr>
        </p:nvSpPr>
        <p:spPr/>
        <p:txBody>
          <a:bodyPr/>
          <a:lstStyle/>
          <a:p>
            <a:fld id="{D1DD3D2D-3457-4AE7-8067-8EDDEBEFF28A}" type="slidenum">
              <a:rPr lang="en-US" smtClean="0"/>
              <a:pPr/>
              <a:t>2</a:t>
            </a:fld>
            <a:endParaRPr lang="en-US"/>
          </a:p>
        </p:txBody>
      </p:sp>
      <p:sp>
        <p:nvSpPr>
          <p:cNvPr id="6" name="Text Placeholder 4"/>
          <p:cNvSpPr txBox="1">
            <a:spLocks/>
          </p:cNvSpPr>
          <p:nvPr/>
        </p:nvSpPr>
        <p:spPr>
          <a:xfrm>
            <a:off x="4609639" y="4572000"/>
            <a:ext cx="4229561" cy="1676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400" dirty="0" smtClean="0">
              <a:solidFill>
                <a:schemeClr val="bg1"/>
              </a:solidFill>
              <a:latin typeface="Gill Sans MT" pitchFamily="34" charset="0"/>
            </a:endParaRPr>
          </a:p>
          <a:p>
            <a:pPr algn="r"/>
            <a:r>
              <a:rPr lang="en-US" sz="2400" dirty="0" err="1" smtClean="0">
                <a:solidFill>
                  <a:schemeClr val="bg1"/>
                </a:solidFill>
                <a:latin typeface="Gill Sans MT" pitchFamily="34" charset="0"/>
              </a:rPr>
              <a:t>www.userinexperience.com</a:t>
            </a:r>
            <a:endParaRPr lang="en-US" sz="2400" dirty="0" smtClean="0">
              <a:solidFill>
                <a:schemeClr val="bg1"/>
              </a:solidFill>
              <a:latin typeface="Gill Sans MT" pitchFamily="34" charset="0"/>
            </a:endParaRPr>
          </a:p>
          <a:p>
            <a:pPr algn="r"/>
            <a:r>
              <a:rPr lang="en-US" sz="2400" dirty="0" smtClean="0">
                <a:solidFill>
                  <a:schemeClr val="bg1"/>
                </a:solidFill>
                <a:latin typeface="Gill Sans MT" pitchFamily="34" charset="0"/>
              </a:rPr>
              <a:t>@BrandonSatrom</a:t>
            </a:r>
          </a:p>
          <a:p>
            <a:pPr algn="r"/>
            <a:r>
              <a:rPr lang="en-US" sz="2400" dirty="0" smtClean="0">
                <a:solidFill>
                  <a:schemeClr val="bg1"/>
                </a:solidFill>
                <a:latin typeface="Gill Sans MT" pitchFamily="34" charset="0"/>
              </a:rPr>
              <a:t>github.com/</a:t>
            </a:r>
            <a:r>
              <a:rPr lang="en-US" sz="2400" dirty="0" err="1" smtClean="0">
                <a:solidFill>
                  <a:schemeClr val="bg1"/>
                </a:solidFill>
                <a:latin typeface="Gill Sans MT" pitchFamily="34" charset="0"/>
              </a:rPr>
              <a:t>bsatrom</a:t>
            </a:r>
            <a:endParaRPr lang="en-US" sz="2400" dirty="0">
              <a:solidFill>
                <a:schemeClr val="bg1"/>
              </a:solidFill>
              <a:latin typeface="Gill Sans MT" pitchFamily="34"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3733800"/>
            <a:ext cx="3680637" cy="2755900"/>
          </a:xfrm>
          <a:prstGeom prst="rect">
            <a:avLst/>
          </a:prstGeom>
        </p:spPr>
      </p:pic>
      <p:pic>
        <p:nvPicPr>
          <p:cNvPr id="9" name="Picture 8"/>
          <p:cNvPicPr>
            <a:picLocks noChangeAspect="1"/>
          </p:cNvPicPr>
          <p:nvPr/>
        </p:nvPicPr>
        <p:blipFill>
          <a:blip r:embed="rId4"/>
          <a:stretch>
            <a:fillRect/>
          </a:stretch>
        </p:blipFill>
        <p:spPr>
          <a:xfrm>
            <a:off x="5943600" y="2895600"/>
            <a:ext cx="2786577" cy="2082800"/>
          </a:xfrm>
          <a:prstGeom prst="rect">
            <a:avLst/>
          </a:prstGeom>
        </p:spPr>
      </p:pic>
    </p:spTree>
    <p:extLst>
      <p:ext uri="{BB962C8B-B14F-4D97-AF65-F5344CB8AC3E}">
        <p14:creationId xmlns:p14="http://schemas.microsoft.com/office/powerpoint/2010/main" val="3710196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Tree>
    <p:extLst>
      <p:ext uri="{BB962C8B-B14F-4D97-AF65-F5344CB8AC3E}">
        <p14:creationId xmlns:p14="http://schemas.microsoft.com/office/powerpoint/2010/main" val="5643833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22</a:t>
            </a:fld>
            <a:endParaRPr lang="en-US"/>
          </a:p>
        </p:txBody>
      </p:sp>
    </p:spTree>
    <p:extLst>
      <p:ext uri="{BB962C8B-B14F-4D97-AF65-F5344CB8AC3E}">
        <p14:creationId xmlns:p14="http://schemas.microsoft.com/office/powerpoint/2010/main" val="32471260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23</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24</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25</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26</a:t>
            </a:fld>
            <a:endParaRPr lang="en-US"/>
          </a:p>
        </p:txBody>
      </p:sp>
    </p:spTree>
    <p:extLst>
      <p:ext uri="{BB962C8B-B14F-4D97-AF65-F5344CB8AC3E}">
        <p14:creationId xmlns:p14="http://schemas.microsoft.com/office/powerpoint/2010/main" val="32800854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27</a:t>
            </a:fld>
            <a:endParaRPr lang="en-US"/>
          </a:p>
        </p:txBody>
      </p:sp>
    </p:spTree>
    <p:extLst>
      <p:ext uri="{BB962C8B-B14F-4D97-AF65-F5344CB8AC3E}">
        <p14:creationId xmlns:p14="http://schemas.microsoft.com/office/powerpoint/2010/main" val="7853103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and learn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28</a:t>
            </a:fld>
            <a:endParaRPr lang="en-US"/>
          </a:p>
        </p:txBody>
      </p:sp>
    </p:spTree>
    <p:extLst>
      <p:ext uri="{BB962C8B-B14F-4D97-AF65-F5344CB8AC3E}">
        <p14:creationId xmlns:p14="http://schemas.microsoft.com/office/powerpoint/2010/main" val="15416233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29</a:t>
            </a:fld>
            <a:endParaRPr lang="en-US"/>
          </a:p>
        </p:txBody>
      </p:sp>
    </p:spTree>
    <p:extLst>
      <p:ext uri="{BB962C8B-B14F-4D97-AF65-F5344CB8AC3E}">
        <p14:creationId xmlns:p14="http://schemas.microsoft.com/office/powerpoint/2010/main" val="2940575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6096000" cy="6858000"/>
          </a:xfrm>
          <a:prstGeom prst="rect">
            <a:avLst/>
          </a:prstGeom>
        </p:spPr>
      </p:pic>
      <p:sp>
        <p:nvSpPr>
          <p:cNvPr id="8" name="TextBox 7"/>
          <p:cNvSpPr txBox="1"/>
          <p:nvPr/>
        </p:nvSpPr>
        <p:spPr>
          <a:xfrm rot="16200000">
            <a:off x="-2343833" y="30897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HTML5tx.com</a:t>
            </a:r>
            <a:endParaRPr lang="en-US" sz="4800" dirty="0">
              <a:solidFill>
                <a:schemeClr val="bg1"/>
              </a:solidFill>
              <a:latin typeface="DistrictThin"/>
              <a:cs typeface="DistrictThi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6096000" cy="6858000"/>
          </a:xfrm>
          <a:prstGeom prst="rect">
            <a:avLst/>
          </a:prstGeom>
        </p:spPr>
      </p:pic>
      <p:sp>
        <p:nvSpPr>
          <p:cNvPr id="10" name="TextBox 9"/>
          <p:cNvSpPr txBox="1"/>
          <p:nvPr/>
        </p:nvSpPr>
        <p:spPr>
          <a:xfrm rot="16200000">
            <a:off x="5216098" y="30135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a:t>
            </a:r>
            <a:endParaRPr lang="en-US" sz="4800" dirty="0">
              <a:solidFill>
                <a:schemeClr val="bg1"/>
              </a:solidFill>
              <a:latin typeface="DistrictThin"/>
              <a:cs typeface="DistrictThin"/>
            </a:endParaRPr>
          </a:p>
        </p:txBody>
      </p:sp>
      <p:sp>
        <p:nvSpPr>
          <p:cNvPr id="11" name="Rectangle 10"/>
          <p:cNvSpPr/>
          <p:nvPr/>
        </p:nvSpPr>
        <p:spPr>
          <a:xfrm>
            <a:off x="1524000" y="1524000"/>
            <a:ext cx="6096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Futura Condensed"/>
                <a:cs typeface="Futura Condensed"/>
              </a:rPr>
              <a:t>02.</a:t>
            </a:r>
            <a:r>
              <a:rPr lang="en-US" sz="4000" dirty="0" smtClean="0">
                <a:solidFill>
                  <a:schemeClr val="tx1"/>
                </a:solidFill>
                <a:latin typeface="Futura Condensed"/>
                <a:cs typeface="Futura Condensed"/>
              </a:rPr>
              <a:t>02</a:t>
            </a:r>
            <a:r>
              <a:rPr lang="en-US" sz="2800" dirty="0" smtClean="0">
                <a:solidFill>
                  <a:schemeClr val="tx1"/>
                </a:solidFill>
                <a:latin typeface="Futura Condensed"/>
                <a:cs typeface="Futura Condensed"/>
              </a:rPr>
              <a:t>.13</a:t>
            </a:r>
            <a:endParaRPr lang="en-US" dirty="0">
              <a:solidFill>
                <a:schemeClr val="tx1"/>
              </a:solidFill>
              <a:latin typeface="Futura Condensed"/>
              <a:cs typeface="Futura Condensed"/>
            </a:endParaRPr>
          </a:p>
        </p:txBody>
      </p:sp>
      <p:sp>
        <p:nvSpPr>
          <p:cNvPr id="12" name="Slide Number Placeholder 11"/>
          <p:cNvSpPr>
            <a:spLocks noGrp="1"/>
          </p:cNvSpPr>
          <p:nvPr>
            <p:ph type="sldNum" sz="quarter" idx="12"/>
          </p:nvPr>
        </p:nvSpPr>
        <p:spPr/>
        <p:txBody>
          <a:bodyPr/>
          <a:lstStyle/>
          <a:p>
            <a:fld id="{D1DD3D2D-3457-4AE7-8067-8EDDEBEFF28A}" type="slidenum">
              <a:rPr lang="en-US" smtClean="0"/>
              <a:pPr/>
              <a:t>3</a:t>
            </a:fld>
            <a:endParaRPr lang="en-US"/>
          </a:p>
        </p:txBody>
      </p:sp>
    </p:spTree>
    <p:extLst>
      <p:ext uri="{BB962C8B-B14F-4D97-AF65-F5344CB8AC3E}">
        <p14:creationId xmlns:p14="http://schemas.microsoft.com/office/powerpoint/2010/main" val="16322358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30</a:t>
            </a:fld>
            <a:endParaRPr lang="en-US"/>
          </a:p>
        </p:txBody>
      </p:sp>
    </p:spTree>
    <p:extLst>
      <p:ext uri="{BB962C8B-B14F-4D97-AF65-F5344CB8AC3E}">
        <p14:creationId xmlns:p14="http://schemas.microsoft.com/office/powerpoint/2010/main" val="1520907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31</a:t>
            </a:fld>
            <a:endParaRPr lang="en-US"/>
          </a:p>
        </p:txBody>
      </p:sp>
    </p:spTree>
    <p:extLst>
      <p:ext uri="{BB962C8B-B14F-4D97-AF65-F5344CB8AC3E}">
        <p14:creationId xmlns:p14="http://schemas.microsoft.com/office/powerpoint/2010/main" val="31610711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32</a:t>
            </a:fld>
            <a:endParaRPr lang="en-US"/>
          </a:p>
        </p:txBody>
      </p:sp>
    </p:spTree>
    <p:extLst>
      <p:ext uri="{BB962C8B-B14F-4D97-AF65-F5344CB8AC3E}">
        <p14:creationId xmlns:p14="http://schemas.microsoft.com/office/powerpoint/2010/main" val="34097017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33</a:t>
            </a:fld>
            <a:endParaRPr lang="en-US"/>
          </a:p>
        </p:txBody>
      </p:sp>
    </p:spTree>
    <p:extLst>
      <p:ext uri="{BB962C8B-B14F-4D97-AF65-F5344CB8AC3E}">
        <p14:creationId xmlns:p14="http://schemas.microsoft.com/office/powerpoint/2010/main" val="35072636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34</a:t>
            </a:fld>
            <a:endParaRPr lang="en-US"/>
          </a:p>
        </p:txBody>
      </p:sp>
    </p:spTree>
    <p:extLst>
      <p:ext uri="{BB962C8B-B14F-4D97-AF65-F5344CB8AC3E}">
        <p14:creationId xmlns:p14="http://schemas.microsoft.com/office/powerpoint/2010/main" val="38492726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35</a:t>
            </a:fld>
            <a:endParaRPr lang="en-US"/>
          </a:p>
        </p:txBody>
      </p:sp>
    </p:spTree>
    <p:extLst>
      <p:ext uri="{BB962C8B-B14F-4D97-AF65-F5344CB8AC3E}">
        <p14:creationId xmlns:p14="http://schemas.microsoft.com/office/powerpoint/2010/main" val="29221453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36</a:t>
            </a:fld>
            <a:endParaRPr lang="en-US"/>
          </a:p>
        </p:txBody>
      </p:sp>
    </p:spTree>
    <p:extLst>
      <p:ext uri="{BB962C8B-B14F-4D97-AF65-F5344CB8AC3E}">
        <p14:creationId xmlns:p14="http://schemas.microsoft.com/office/powerpoint/2010/main" val="12482795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37</a:t>
            </a:fld>
            <a:endParaRPr lang="en-US"/>
          </a:p>
        </p:txBody>
      </p:sp>
    </p:spTree>
    <p:extLst>
      <p:ext uri="{BB962C8B-B14F-4D97-AF65-F5344CB8AC3E}">
        <p14:creationId xmlns:p14="http://schemas.microsoft.com/office/powerpoint/2010/main" val="346749950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38</a:t>
            </a:fld>
            <a:endParaRPr lang="en-US"/>
          </a:p>
        </p:txBody>
      </p:sp>
    </p:spTree>
    <p:extLst>
      <p:ext uri="{BB962C8B-B14F-4D97-AF65-F5344CB8AC3E}">
        <p14:creationId xmlns:p14="http://schemas.microsoft.com/office/powerpoint/2010/main" val="23505684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39</a:t>
            </a:fld>
            <a:endParaRPr lang="en-US"/>
          </a:p>
        </p:txBody>
      </p:sp>
    </p:spTree>
    <p:extLst>
      <p:ext uri="{BB962C8B-B14F-4D97-AF65-F5344CB8AC3E}">
        <p14:creationId xmlns:p14="http://schemas.microsoft.com/office/powerpoint/2010/main" val="1061504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274638"/>
            <a:ext cx="3352800" cy="1143000"/>
          </a:xfrm>
        </p:spPr>
        <p:txBody>
          <a:bodyPr>
            <a:normAutofit/>
          </a:bodyPr>
          <a:lstStyle/>
          <a:p>
            <a:pPr lvl="0"/>
            <a:r>
              <a:rPr lang="en-US" sz="4000" b="1" dirty="0" smtClean="0">
                <a:solidFill>
                  <a:schemeClr val="bg1"/>
                </a:solidFill>
              </a:rPr>
              <a:t>My Book</a:t>
            </a:r>
            <a:endParaRPr lang="en-US" sz="66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4</a:t>
            </a:fld>
            <a:endParaRPr lang="en-US"/>
          </a:p>
        </p:txBody>
      </p:sp>
      <p:sp>
        <p:nvSpPr>
          <p:cNvPr id="5" name="Content Placeholder 4"/>
          <p:cNvSpPr>
            <a:spLocks noGrp="1"/>
          </p:cNvSpPr>
          <p:nvPr>
            <p:ph idx="1"/>
          </p:nvPr>
        </p:nvSpPr>
        <p:spPr>
          <a:xfrm>
            <a:off x="5257800" y="1600200"/>
            <a:ext cx="3429000" cy="4525963"/>
          </a:xfrm>
        </p:spPr>
        <p:txBody>
          <a:bodyPr>
            <a:normAutofit/>
          </a:bodyPr>
          <a:lstStyle/>
          <a:p>
            <a:pPr marL="0" indent="0" algn="ctr">
              <a:buNone/>
            </a:pPr>
            <a:r>
              <a:rPr lang="en-US" sz="2400" dirty="0" smtClean="0"/>
              <a:t>http</a:t>
            </a:r>
            <a:r>
              <a:rPr lang="en-US" sz="2400" dirty="0"/>
              <a:t>://</a:t>
            </a:r>
            <a:r>
              <a:rPr lang="en-US" sz="2400" dirty="0" err="1"/>
              <a:t>bit.ly</a:t>
            </a:r>
            <a:r>
              <a:rPr lang="en-US" sz="2400" dirty="0"/>
              <a:t>/Win8Book</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228600"/>
            <a:ext cx="4803251" cy="6266170"/>
          </a:xfrm>
          <a:prstGeom prst="rect">
            <a:avLst/>
          </a:prstGeom>
        </p:spPr>
      </p:pic>
    </p:spTree>
    <p:extLst>
      <p:ext uri="{BB962C8B-B14F-4D97-AF65-F5344CB8AC3E}">
        <p14:creationId xmlns:p14="http://schemas.microsoft.com/office/powerpoint/2010/main" val="40464795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
        <p:nvSpPr>
          <p:cNvPr id="3" name="Slide Number Placeholder 2"/>
          <p:cNvSpPr>
            <a:spLocks noGrp="1"/>
          </p:cNvSpPr>
          <p:nvPr>
            <p:ph type="sldNum" sz="quarter" idx="12"/>
          </p:nvPr>
        </p:nvSpPr>
        <p:spPr/>
        <p:txBody>
          <a:bodyPr/>
          <a:lstStyle/>
          <a:p>
            <a:fld id="{D1DD3D2D-3457-4AE7-8067-8EDDEBEFF28A}" type="slidenum">
              <a:rPr lang="en-US" smtClean="0"/>
              <a:pPr/>
              <a:t>40</a:t>
            </a:fld>
            <a:endParaRPr lang="en-US"/>
          </a:p>
        </p:txBody>
      </p:sp>
    </p:spTree>
    <p:extLst>
      <p:ext uri="{BB962C8B-B14F-4D97-AF65-F5344CB8AC3E}">
        <p14:creationId xmlns:p14="http://schemas.microsoft.com/office/powerpoint/2010/main" val="9413846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use CoffeeScript?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41</a:t>
            </a:fld>
            <a:endParaRPr lang="en-US"/>
          </a:p>
        </p:txBody>
      </p:sp>
    </p:spTree>
    <p:extLst>
      <p:ext uri="{BB962C8B-B14F-4D97-AF65-F5344CB8AC3E}">
        <p14:creationId xmlns:p14="http://schemas.microsoft.com/office/powerpoint/2010/main" val="9621238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#1 – Some Pros and Cons</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42</a:t>
            </a:fld>
            <a:endParaRPr lang="en-US"/>
          </a:p>
        </p:txBody>
      </p:sp>
    </p:spTree>
    <p:extLst>
      <p:ext uri="{BB962C8B-B14F-4D97-AF65-F5344CB8AC3E}">
        <p14:creationId xmlns:p14="http://schemas.microsoft.com/office/powerpoint/2010/main" val="33113873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43</a:t>
            </a:fld>
            <a:endParaRPr lang="en-US"/>
          </a:p>
        </p:txBody>
      </p:sp>
    </p:spTree>
    <p:extLst>
      <p:ext uri="{BB962C8B-B14F-4D97-AF65-F5344CB8AC3E}">
        <p14:creationId xmlns:p14="http://schemas.microsoft.com/office/powerpoint/2010/main" val="3028714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44</a:t>
            </a:fld>
            <a:endParaRPr lang="en-US"/>
          </a:p>
        </p:txBody>
      </p:sp>
    </p:spTree>
    <p:extLst>
      <p:ext uri="{BB962C8B-B14F-4D97-AF65-F5344CB8AC3E}">
        <p14:creationId xmlns:p14="http://schemas.microsoft.com/office/powerpoint/2010/main" val="303952921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fld id="{D1DD3D2D-3457-4AE7-8067-8EDDEBEFF28A}" type="slidenum">
              <a:rPr lang="en-US" smtClean="0"/>
              <a:pPr/>
              <a:t>45</a:t>
            </a:fld>
            <a:endParaRPr lang="en-US"/>
          </a:p>
        </p:txBody>
      </p:sp>
    </p:spTree>
    <p:extLst>
      <p:ext uri="{BB962C8B-B14F-4D97-AF65-F5344CB8AC3E}">
        <p14:creationId xmlns:p14="http://schemas.microsoft.com/office/powerpoint/2010/main" val="761036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46</a:t>
            </a:fld>
            <a:endParaRPr lang="en-US"/>
          </a:p>
        </p:txBody>
      </p:sp>
    </p:spTree>
    <p:extLst>
      <p:ext uri="{BB962C8B-B14F-4D97-AF65-F5344CB8AC3E}">
        <p14:creationId xmlns:p14="http://schemas.microsoft.com/office/powerpoint/2010/main" val="35497846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47</a:t>
            </a:fld>
            <a:endParaRPr lang="en-US"/>
          </a:p>
        </p:txBody>
      </p:sp>
    </p:spTree>
    <p:extLst>
      <p:ext uri="{BB962C8B-B14F-4D97-AF65-F5344CB8AC3E}">
        <p14:creationId xmlns:p14="http://schemas.microsoft.com/office/powerpoint/2010/main" val="18952659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48</a:t>
            </a:fld>
            <a:endParaRPr lang="en-US"/>
          </a:p>
        </p:txBody>
      </p:sp>
    </p:spTree>
    <p:extLst>
      <p:ext uri="{BB962C8B-B14F-4D97-AF65-F5344CB8AC3E}">
        <p14:creationId xmlns:p14="http://schemas.microsoft.com/office/powerpoint/2010/main" val="18670824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#2 - Improve Your JavaScript</a:t>
            </a:r>
            <a:endParaRPr lang="en-US"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49</a:t>
            </a:fld>
            <a:endParaRPr lang="en-US"/>
          </a:p>
        </p:txBody>
      </p:sp>
    </p:spTree>
    <p:extLst>
      <p:ext uri="{BB962C8B-B14F-4D97-AF65-F5344CB8AC3E}">
        <p14:creationId xmlns:p14="http://schemas.microsoft.com/office/powerpoint/2010/main" val="38668695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6354762"/>
          </a:xfrm>
        </p:spPr>
        <p:txBody>
          <a:bodyPr>
            <a:normAutofit/>
          </a:bodyPr>
          <a:lstStyle/>
          <a:p>
            <a:r>
              <a:rPr lang="en-US" sz="4000" dirty="0" smtClean="0"/>
              <a:t>CoffeeScript? RLY?</a:t>
            </a:r>
            <a:endParaRPr lang="en-US" sz="4000" dirty="0"/>
          </a:p>
        </p:txBody>
      </p:sp>
      <p:sp>
        <p:nvSpPr>
          <p:cNvPr id="3" name="Slide Number Placeholder 2"/>
          <p:cNvSpPr>
            <a:spLocks noGrp="1"/>
          </p:cNvSpPr>
          <p:nvPr>
            <p:ph type="sldNum" sz="quarter" idx="12"/>
          </p:nvPr>
        </p:nvSpPr>
        <p:spPr/>
        <p:txBody>
          <a:bodyPr/>
          <a:lstStyle/>
          <a:p>
            <a:fld id="{D1DD3D2D-3457-4AE7-8067-8EDDEBEFF28A}" type="slidenum">
              <a:rPr lang="en-US" smtClean="0"/>
              <a:pPr/>
              <a:t>5</a:t>
            </a:fld>
            <a:endParaRPr lang="en-US"/>
          </a:p>
        </p:txBody>
      </p:sp>
      <p:pic>
        <p:nvPicPr>
          <p:cNvPr id="10" name="Picture 9"/>
          <p:cNvPicPr>
            <a:picLocks noChangeAspect="1"/>
          </p:cNvPicPr>
          <p:nvPr/>
        </p:nvPicPr>
        <p:blipFill>
          <a:blip r:embed="rId3"/>
          <a:stretch>
            <a:fillRect/>
          </a:stretch>
        </p:blipFill>
        <p:spPr>
          <a:xfrm>
            <a:off x="254000" y="190500"/>
            <a:ext cx="5080000" cy="6362700"/>
          </a:xfrm>
          <a:prstGeom prst="rect">
            <a:avLst/>
          </a:prstGeom>
        </p:spPr>
      </p:pic>
    </p:spTree>
    <p:extLst>
      <p:ext uri="{BB962C8B-B14F-4D97-AF65-F5344CB8AC3E}">
        <p14:creationId xmlns:p14="http://schemas.microsoft.com/office/powerpoint/2010/main" val="398474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50</a:t>
            </a:fld>
            <a:endParaRPr lang="en-US"/>
          </a:p>
        </p:txBody>
      </p:sp>
    </p:spTree>
    <p:extLst>
      <p:ext uri="{BB962C8B-B14F-4D97-AF65-F5344CB8AC3E}">
        <p14:creationId xmlns:p14="http://schemas.microsoft.com/office/powerpoint/2010/main" val="9780028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51</a:t>
            </a:fld>
            <a:endParaRPr lang="en-US"/>
          </a:p>
        </p:txBody>
      </p:sp>
    </p:spTree>
    <p:extLst>
      <p:ext uri="{BB962C8B-B14F-4D97-AF65-F5344CB8AC3E}">
        <p14:creationId xmlns:p14="http://schemas.microsoft.com/office/powerpoint/2010/main" val="10099687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52</a:t>
            </a:fld>
            <a:endParaRPr lang="en-US"/>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53</a:t>
            </a:fld>
            <a:endParaRPr lang="en-US"/>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#3 – Adoption, By Degree</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55</a:t>
            </a:fld>
            <a:endParaRPr lang="en-US"/>
          </a:p>
        </p:txBody>
      </p:sp>
    </p:spTree>
    <p:extLst>
      <p:ext uri="{BB962C8B-B14F-4D97-AF65-F5344CB8AC3E}">
        <p14:creationId xmlns:p14="http://schemas.microsoft.com/office/powerpoint/2010/main" val="4126060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CoffeeScript is </a:t>
            </a:r>
            <a:r>
              <a:rPr lang="en-US" i="1" dirty="0" smtClean="0"/>
              <a:t>not</a:t>
            </a:r>
            <a:r>
              <a:rPr lang="en-US" dirty="0" smtClean="0"/>
              <a:t> an all-or-nothing choice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534944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 using CoffeeScript…	</a:t>
            </a:r>
            <a:endParaRPr lang="en-US" dirty="0"/>
          </a:p>
        </p:txBody>
      </p:sp>
      <p:sp>
        <p:nvSpPr>
          <p:cNvPr id="6" name="Content Placeholder 5"/>
          <p:cNvSpPr>
            <a:spLocks noGrp="1"/>
          </p:cNvSpPr>
          <p:nvPr>
            <p:ph type="body" idx="1"/>
          </p:nvPr>
        </p:nvSpPr>
        <p:spPr/>
        <p:txBody>
          <a:bodyPr/>
          <a:lstStyle/>
          <a:p>
            <a:r>
              <a:rPr lang="en-US" dirty="0" smtClean="0">
                <a:sym typeface="Wingdings"/>
              </a:rPr>
              <a:t> </a:t>
            </a:r>
            <a:r>
              <a:rPr lang="en-US" dirty="0" smtClean="0"/>
              <a:t>As your test language (via Jasmine)</a:t>
            </a:r>
          </a:p>
          <a:p>
            <a:r>
              <a:rPr lang="en-US" dirty="0" smtClean="0">
                <a:sym typeface="Wingdings"/>
              </a:rPr>
              <a:t> </a:t>
            </a:r>
            <a:r>
              <a:rPr lang="en-US" dirty="0" smtClean="0"/>
              <a:t>For your server-side code in a Node.js App</a:t>
            </a:r>
          </a:p>
          <a:p>
            <a:pPr marL="342900" indent="-342900">
              <a:buFont typeface="Wingdings" charset="0"/>
              <a:buChar char="à"/>
            </a:pPr>
            <a:r>
              <a:rPr lang="en-US" dirty="0" smtClean="0"/>
              <a:t>As a JavaScript training tool</a:t>
            </a:r>
          </a:p>
          <a:p>
            <a:pPr marL="342900" indent="-342900">
              <a:buFont typeface="Wingdings" charset="0"/>
              <a:buChar char="à"/>
            </a:pPr>
            <a:r>
              <a:rPr lang="en-US" dirty="0" smtClean="0"/>
              <a:t>Wholesale (Soon with browser Source Maps)</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57</a:t>
            </a:fld>
            <a:endParaRPr lang="en-US"/>
          </a:p>
        </p:txBody>
      </p:sp>
    </p:spTree>
    <p:extLst>
      <p:ext uri="{BB962C8B-B14F-4D97-AF65-F5344CB8AC3E}">
        <p14:creationId xmlns:p14="http://schemas.microsoft.com/office/powerpoint/2010/main" val="22092070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Influencing </a:t>
            </a:r>
            <a:r>
              <a:rPr lang="en-US" dirty="0" err="1" smtClean="0"/>
              <a:t>JS.Next</a:t>
            </a:r>
            <a:endParaRPr lang="en-US" dirty="0"/>
          </a:p>
        </p:txBody>
      </p:sp>
      <p:sp>
        <p:nvSpPr>
          <p:cNvPr id="3" name="Text Placeholder 2"/>
          <p:cNvSpPr>
            <a:spLocks noGrp="1"/>
          </p:cNvSpPr>
          <p:nvPr>
            <p:ph type="body" idx="1"/>
          </p:nvPr>
        </p:nvSpPr>
        <p:spPr/>
        <p:txBody>
          <a:bodyPr>
            <a:normAutofit/>
          </a:bodyPr>
          <a:lstStyle/>
          <a:p>
            <a:r>
              <a:rPr lang="en-US" sz="3200" dirty="0" smtClean="0"/>
              <a:t>Why?</a:t>
            </a:r>
            <a:endParaRPr lang="en-US" sz="3200" dirty="0"/>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94912" y="1372225"/>
            <a:ext cx="3001957"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cxnSp>
        <p:nvCxnSpPr>
          <p:cNvPr id="6" name="Curved Connector 5"/>
          <p:cNvCxnSpPr>
            <a:stCxn id="5" idx="0"/>
          </p:cNvCxnSpPr>
          <p:nvPr/>
        </p:nvCxnSpPr>
        <p:spPr>
          <a:xfrm rot="16200000" flipH="1">
            <a:off x="2540199" y="675207"/>
            <a:ext cx="162153" cy="1621387"/>
          </a:xfrm>
          <a:prstGeom prst="curvedConnector4">
            <a:avLst>
              <a:gd name="adj1" fmla="val -140978"/>
              <a:gd name="adj2" fmla="val 89666"/>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D1DD3D2D-3457-4AE7-8067-8EDDEBEFF28A}" type="slidenum">
              <a:rPr lang="en-US" smtClean="0"/>
              <a:pPr/>
              <a:t>58</a:t>
            </a:fld>
            <a:endParaRPr lang="en-US"/>
          </a:p>
        </p:txBody>
      </p:sp>
    </p:spTree>
    <p:extLst>
      <p:ext uri="{BB962C8B-B14F-4D97-AF65-F5344CB8AC3E}">
        <p14:creationId xmlns:p14="http://schemas.microsoft.com/office/powerpoint/2010/main" val="33678084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59</a:t>
            </a:fld>
            <a:endParaRPr lang="en-US"/>
          </a:p>
        </p:txBody>
      </p:sp>
    </p:spTree>
    <p:extLst>
      <p:ext uri="{BB962C8B-B14F-4D97-AF65-F5344CB8AC3E}">
        <p14:creationId xmlns:p14="http://schemas.microsoft.com/office/powerpoint/2010/main" val="33674492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a:t>
            </a:r>
            <a:r>
              <a:rPr lang="en-US" i="1" dirty="0" smtClean="0"/>
              <a:t>re- + processor</a:t>
            </a:r>
            <a:endParaRPr lang="en-US" i="1" dirty="0"/>
          </a:p>
        </p:txBody>
      </p:sp>
      <p:sp>
        <p:nvSpPr>
          <p:cNvPr id="3" name="Content Placeholder 2"/>
          <p:cNvSpPr>
            <a:spLocks noGrp="1"/>
          </p:cNvSpPr>
          <p:nvPr>
            <p:ph idx="1"/>
          </p:nvPr>
        </p:nvSpPr>
        <p:spPr/>
        <p:txBody>
          <a:bodyPr/>
          <a:lstStyle/>
          <a:p>
            <a:pPr marL="0" indent="0">
              <a:buNone/>
            </a:pPr>
            <a:r>
              <a:rPr lang="en-US" dirty="0" smtClean="0"/>
              <a:t>“…a program that processes its input data to produce output that is used as input to another program.” (Source: Wikipedia)</a:t>
            </a:r>
          </a:p>
          <a:p>
            <a:pPr marL="0" indent="0">
              <a:buNone/>
            </a:pPr>
            <a:endParaRPr lang="en-US" dirty="0"/>
          </a:p>
          <a:p>
            <a:pPr marL="0" indent="0">
              <a:buNone/>
            </a:pPr>
            <a:r>
              <a:rPr lang="en-US" dirty="0" smtClean="0"/>
              <a:t>When applied to the web, the term usually means a language that can be combined with a transpiler to output a canonical “web language,” like JavaScript or CSS.</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6</a:t>
            </a:fld>
            <a:endParaRPr lang="en-US"/>
          </a:p>
        </p:txBody>
      </p:sp>
    </p:spTree>
    <p:extLst>
      <p:ext uri="{BB962C8B-B14F-4D97-AF65-F5344CB8AC3E}">
        <p14:creationId xmlns:p14="http://schemas.microsoft.com/office/powerpoint/2010/main" val="4630344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a:t>
            </a:r>
            <a:endParaRPr lang="en-US" sz="2400" dirty="0" smtClean="0">
              <a:solidFill>
                <a:schemeClr val="bg1">
                  <a:lumMod val="95000"/>
                </a:schemeClr>
              </a:solidFill>
            </a:endParaRPr>
          </a:p>
          <a:p>
            <a:pPr algn="r"/>
            <a:r>
              <a:rPr lang="en-US" sz="2400" dirty="0" smtClean="0">
                <a:solidFill>
                  <a:schemeClr val="bg1">
                    <a:lumMod val="95000"/>
                  </a:schemeClr>
                </a:solidFill>
              </a:rPr>
              <a:t>- </a:t>
            </a:r>
            <a:r>
              <a:rPr lang="en-US" sz="2400" dirty="0">
                <a:solidFill>
                  <a:schemeClr val="bg1">
                    <a:lumMod val="95000"/>
                  </a:schemeClr>
                </a:solidFill>
              </a:rPr>
              <a:t>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sz="3200" dirty="0" smtClean="0"/>
              <a:t>CoffeeScript Is not a replacement </a:t>
            </a:r>
            <a:br>
              <a:rPr lang="en-US" sz="3200" dirty="0" smtClean="0"/>
            </a:br>
            <a:r>
              <a:rPr lang="en-US" sz="3200" i="1" dirty="0" smtClean="0"/>
              <a:t>for</a:t>
            </a:r>
            <a:r>
              <a:rPr lang="en-US" sz="3200" dirty="0" smtClean="0"/>
              <a:t> JavaScript</a:t>
            </a:r>
            <a:endParaRPr lang="en-US" sz="32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60</a:t>
            </a:fld>
            <a:endParaRPr lang="en-US"/>
          </a:p>
        </p:txBody>
      </p:sp>
    </p:spTree>
    <p:extLst>
      <p:ext uri="{BB962C8B-B14F-4D97-AF65-F5344CB8AC3E}">
        <p14:creationId xmlns:p14="http://schemas.microsoft.com/office/powerpoint/2010/main" val="12036464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600" dirty="0" smtClean="0"/>
              <a:t>The People vs. </a:t>
            </a:r>
            <a:br>
              <a:rPr lang="en-US" sz="3600" dirty="0" smtClean="0"/>
            </a:br>
            <a:r>
              <a:rPr lang="en-US" sz="3600" dirty="0" smtClean="0"/>
              <a:t>The WHATWG, TC39 and the W3C</a:t>
            </a:r>
            <a:endParaRPr lang="en-US" sz="3600" dirty="0"/>
          </a:p>
        </p:txBody>
      </p:sp>
      <p:pic>
        <p:nvPicPr>
          <p:cNvPr id="11" name="Content Placeholder 10"/>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61</a:t>
            </a:fld>
            <a:endParaRPr lang="en-US"/>
          </a:p>
        </p:txBody>
      </p:sp>
      <p:sp>
        <p:nvSpPr>
          <p:cNvPr id="12" name="TextBox 11"/>
          <p:cNvSpPr txBox="1"/>
          <p:nvPr/>
        </p:nvSpPr>
        <p:spPr>
          <a:xfrm>
            <a:off x="457200" y="6172200"/>
            <a:ext cx="7404591" cy="253916"/>
          </a:xfrm>
          <a:prstGeom prst="rect">
            <a:avLst/>
          </a:prstGeom>
          <a:noFill/>
        </p:spPr>
        <p:txBody>
          <a:bodyPr wrap="none" rtlCol="0">
            <a:spAutoFit/>
          </a:bodyPr>
          <a:lstStyle/>
          <a:p>
            <a:r>
              <a:rPr lang="en-US" sz="1050" dirty="0" smtClean="0">
                <a:solidFill>
                  <a:srgbClr val="FFFFFF"/>
                </a:solidFill>
              </a:rPr>
              <a:t>CC image copyright William &amp; Mary Law Library,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a:t>
            </a:r>
            <a:r>
              <a:rPr lang="en-US" sz="1050" dirty="0" err="1">
                <a:solidFill>
                  <a:srgbClr val="FFFFFF"/>
                </a:solidFill>
              </a:rPr>
              <a:t>wolflawlibrary</a:t>
            </a:r>
            <a:r>
              <a:rPr lang="en-US" sz="1050" dirty="0">
                <a:solidFill>
                  <a:srgbClr val="FFFFFF"/>
                </a:solidFill>
              </a:rPr>
              <a:t>/5051047245/</a:t>
            </a:r>
          </a:p>
        </p:txBody>
      </p:sp>
    </p:spTree>
    <p:extLst>
      <p:ext uri="{BB962C8B-B14F-4D97-AF65-F5344CB8AC3E}">
        <p14:creationId xmlns:p14="http://schemas.microsoft.com/office/powerpoint/2010/main" val="363531227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62</a:t>
            </a:fld>
            <a:endParaRPr lang="en-US"/>
          </a:p>
        </p:txBody>
      </p:sp>
    </p:spTree>
    <p:extLst>
      <p:ext uri="{BB962C8B-B14F-4D97-AF65-F5344CB8AC3E}">
        <p14:creationId xmlns:p14="http://schemas.microsoft.com/office/powerpoint/2010/main" val="17924183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err="1" smtClean="0"/>
              <a:t>brandon@kendoui.com</a:t>
            </a:r>
            <a:endParaRPr lang="en-US" dirty="0" smtClean="0"/>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42706" y="237506"/>
            <a:ext cx="502920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Slide Number Placeholder 2"/>
          <p:cNvSpPr>
            <a:spLocks noGrp="1"/>
          </p:cNvSpPr>
          <p:nvPr>
            <p:ph type="sldNum" sz="quarter" idx="12"/>
          </p:nvPr>
        </p:nvSpPr>
        <p:spPr/>
        <p:txBody>
          <a:bodyPr/>
          <a:lstStyle/>
          <a:p>
            <a:fld id="{D1DD3D2D-3457-4AE7-8067-8EDDEBEFF28A}" type="slidenum">
              <a:rPr lang="en-US" smtClean="0"/>
              <a:pPr/>
              <a:t>63</a:t>
            </a:fld>
            <a:endParaRPr lang="en-US"/>
          </a:p>
        </p:txBody>
      </p:sp>
    </p:spTree>
    <p:extLst>
      <p:ext uri="{BB962C8B-B14F-4D97-AF65-F5344CB8AC3E}">
        <p14:creationId xmlns:p14="http://schemas.microsoft.com/office/powerpoint/2010/main" val="160829434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Development is Changing</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7</a:t>
            </a:fld>
            <a:endParaRPr lang="en-US"/>
          </a:p>
        </p:txBody>
      </p:sp>
      <p:sp>
        <p:nvSpPr>
          <p:cNvPr id="6" name="TextBox 5"/>
          <p:cNvSpPr txBox="1"/>
          <p:nvPr/>
        </p:nvSpPr>
        <p:spPr>
          <a:xfrm>
            <a:off x="457200" y="6172200"/>
            <a:ext cx="7173759" cy="253916"/>
          </a:xfrm>
          <a:prstGeom prst="rect">
            <a:avLst/>
          </a:prstGeom>
          <a:noFill/>
        </p:spPr>
        <p:txBody>
          <a:bodyPr wrap="none" rtlCol="0">
            <a:spAutoFit/>
          </a:bodyPr>
          <a:lstStyle/>
          <a:p>
            <a:r>
              <a:rPr lang="en-US" sz="1050" dirty="0" smtClean="0">
                <a:solidFill>
                  <a:srgbClr val="FFFFFF"/>
                </a:solidFill>
              </a:rPr>
              <a:t>CC image copyright Miguel Angel </a:t>
            </a:r>
            <a:r>
              <a:rPr lang="en-US" sz="1050" dirty="0" err="1" smtClean="0">
                <a:solidFill>
                  <a:srgbClr val="FFFFFF"/>
                </a:solidFill>
              </a:rPr>
              <a:t>Sune</a:t>
            </a:r>
            <a:r>
              <a:rPr lang="en-US" sz="1050" dirty="0" smtClean="0">
                <a:solidFill>
                  <a:srgbClr val="FFFFFF"/>
                </a:solidFill>
              </a:rPr>
              <a:t>,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/photos/miguel9120_fotos/6762014771</a:t>
            </a:r>
            <a:r>
              <a:rPr lang="en-US" sz="1050" dirty="0" smtClean="0">
                <a:solidFill>
                  <a:srgbClr val="FFFFFF"/>
                </a:solidFill>
              </a:rPr>
              <a:t>/</a:t>
            </a:r>
            <a:endParaRPr lang="en-US" sz="1050" dirty="0">
              <a:solidFill>
                <a:srgbClr val="FFFFFF"/>
              </a:solidFill>
            </a:endParaRPr>
          </a:p>
        </p:txBody>
      </p:sp>
    </p:spTree>
    <p:extLst>
      <p:ext uri="{BB962C8B-B14F-4D97-AF65-F5344CB8AC3E}">
        <p14:creationId xmlns:p14="http://schemas.microsoft.com/office/powerpoint/2010/main" val="1910219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PreProcessors</a:t>
            </a:r>
            <a:r>
              <a:rPr lang="en-US" sz="3600" dirty="0" smtClean="0"/>
              <a:t>, The Web and You</a:t>
            </a:r>
            <a:endParaRPr lang="en-US" sz="3600" dirty="0"/>
          </a:p>
        </p:txBody>
      </p:sp>
      <p:sp>
        <p:nvSpPr>
          <p:cNvPr id="6" name="Text Placeholder 5"/>
          <p:cNvSpPr>
            <a:spLocks noGrp="1"/>
          </p:cNvSpPr>
          <p:nvPr>
            <p:ph type="body" idx="1"/>
          </p:nvPr>
        </p:nvSpPr>
        <p:spPr/>
        <p:txBody>
          <a:bodyPr/>
          <a:lstStyle/>
          <a:p>
            <a:r>
              <a:rPr lang="en-US" dirty="0" smtClean="0"/>
              <a:t>(aka, Brandon’s Golden Rules for Pre-Processor Adoption)</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8</a:t>
            </a:fld>
            <a:endParaRPr lang="en-US"/>
          </a:p>
        </p:txBody>
      </p:sp>
    </p:spTree>
    <p:extLst>
      <p:ext uri="{BB962C8B-B14F-4D97-AF65-F5344CB8AC3E}">
        <p14:creationId xmlns:p14="http://schemas.microsoft.com/office/powerpoint/2010/main" val="18643898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#1 - Use </a:t>
            </a:r>
            <a:r>
              <a:rPr lang="en-US" sz="3600" dirty="0"/>
              <a:t>a </a:t>
            </a:r>
            <a:r>
              <a:rPr lang="en-US" sz="3600" dirty="0" smtClean="0"/>
              <a:t>preprocessor </a:t>
            </a:r>
            <a:r>
              <a:rPr lang="en-US" sz="3600" i="1" dirty="0"/>
              <a:t>before</a:t>
            </a:r>
            <a:r>
              <a:rPr lang="en-US" sz="3600" dirty="0"/>
              <a:t> forming an opinion about it</a:t>
            </a:r>
            <a:br>
              <a:rPr lang="en-US" sz="3600" dirty="0"/>
            </a:br>
            <a:endParaRPr lang="en-US" sz="3600" dirty="0"/>
          </a:p>
        </p:txBody>
      </p:sp>
      <p:sp>
        <p:nvSpPr>
          <p:cNvPr id="3" name="Content Placeholder 2"/>
          <p:cNvSpPr>
            <a:spLocks noGrp="1"/>
          </p:cNvSpPr>
          <p:nvPr>
            <p:ph type="body" idx="1"/>
          </p:nvPr>
        </p:nvSpPr>
        <p:spPr/>
        <p:txBody>
          <a:bodyPr/>
          <a:lstStyle/>
          <a:p>
            <a:r>
              <a:rPr lang="en-US" dirty="0">
                <a:solidFill>
                  <a:schemeClr val="bg1">
                    <a:lumMod val="75000"/>
                  </a:schemeClr>
                </a:solidFill>
              </a:rPr>
              <a:t>"The challenge with new programming tools is </a:t>
            </a:r>
            <a:r>
              <a:rPr lang="en-US" dirty="0" smtClean="0">
                <a:solidFill>
                  <a:schemeClr val="bg1">
                    <a:lumMod val="75000"/>
                  </a:schemeClr>
                </a:solidFill>
              </a:rPr>
              <a:t>that, </a:t>
            </a:r>
            <a:r>
              <a:rPr lang="en-US" dirty="0">
                <a:solidFill>
                  <a:schemeClr val="bg1">
                    <a:lumMod val="75000"/>
                  </a:schemeClr>
                </a:solidFill>
              </a:rPr>
              <a:t>unlike conventional tools, we </a:t>
            </a:r>
            <a:r>
              <a:rPr lang="en-US" dirty="0" smtClean="0">
                <a:solidFill>
                  <a:schemeClr val="bg1">
                    <a:lumMod val="75000"/>
                  </a:schemeClr>
                </a:solidFill>
              </a:rPr>
              <a:t>don't </a:t>
            </a:r>
            <a:r>
              <a:rPr lang="en-US" dirty="0">
                <a:solidFill>
                  <a:schemeClr val="bg1">
                    <a:lumMod val="75000"/>
                  </a:schemeClr>
                </a:solidFill>
              </a:rPr>
              <a:t>know what they're good for without a lot of </a:t>
            </a:r>
            <a:r>
              <a:rPr lang="en-US" dirty="0" smtClean="0">
                <a:solidFill>
                  <a:schemeClr val="bg1">
                    <a:lumMod val="75000"/>
                  </a:schemeClr>
                </a:solidFill>
              </a:rPr>
              <a:t>experimentation.</a:t>
            </a:r>
            <a:r>
              <a:rPr lang="en-US" dirty="0">
                <a:solidFill>
                  <a:schemeClr val="bg1">
                    <a:lumMod val="75000"/>
                  </a:schemeClr>
                </a:solidFill>
              </a:rPr>
              <a:t>" </a:t>
            </a:r>
            <a:r>
              <a:rPr lang="en-US" dirty="0" smtClean="0">
                <a:solidFill>
                  <a:schemeClr val="bg1">
                    <a:lumMod val="75000"/>
                  </a:schemeClr>
                </a:solidFill>
              </a:rPr>
              <a:t>– </a:t>
            </a:r>
            <a:r>
              <a:rPr lang="en-US" dirty="0" err="1" smtClean="0">
                <a:solidFill>
                  <a:schemeClr val="bg1">
                    <a:lumMod val="75000"/>
                  </a:schemeClr>
                </a:solidFill>
              </a:rPr>
              <a:t>iamnoah</a:t>
            </a:r>
            <a:r>
              <a:rPr lang="en-US" dirty="0">
                <a:solidFill>
                  <a:schemeClr val="bg1">
                    <a:lumMod val="75000"/>
                  </a:schemeClr>
                </a:solidFill>
              </a:rPr>
              <a:t> (https://</a:t>
            </a:r>
            <a:r>
              <a:rPr lang="en-US" dirty="0" err="1">
                <a:solidFill>
                  <a:schemeClr val="bg1">
                    <a:lumMod val="75000"/>
                  </a:schemeClr>
                </a:solidFill>
              </a:rPr>
              <a:t>gist.github.com</a:t>
            </a:r>
            <a:r>
              <a:rPr lang="en-US" dirty="0">
                <a:solidFill>
                  <a:schemeClr val="bg1">
                    <a:lumMod val="75000"/>
                  </a:schemeClr>
                </a:solidFill>
              </a:rPr>
              <a:t>/</a:t>
            </a:r>
            <a:r>
              <a:rPr lang="en-US" dirty="0" smtClean="0">
                <a:solidFill>
                  <a:schemeClr val="bg1">
                    <a:lumMod val="75000"/>
                  </a:schemeClr>
                </a:solidFill>
              </a:rPr>
              <a:t>3200682)</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9</a:t>
            </a:fld>
            <a:endParaRPr lang="en-US"/>
          </a:p>
        </p:txBody>
      </p:sp>
    </p:spTree>
    <p:extLst>
      <p:ext uri="{BB962C8B-B14F-4D97-AF65-F5344CB8AC3E}">
        <p14:creationId xmlns:p14="http://schemas.microsoft.com/office/powerpoint/2010/main" val="171460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10395</TotalTime>
  <Words>6252</Words>
  <Application>Microsoft Macintosh PowerPoint</Application>
  <PresentationFormat>On-screen Show (4:3)</PresentationFormat>
  <Paragraphs>691</Paragraphs>
  <Slides>63</Slides>
  <Notes>60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CoffeeScript, Linguistics and Cockney Rhyming Slang</vt:lpstr>
      <vt:lpstr>Me, in Three Slides</vt:lpstr>
      <vt:lpstr>#html5tx</vt:lpstr>
      <vt:lpstr>My Book</vt:lpstr>
      <vt:lpstr>CoffeeScript? RLY?</vt:lpstr>
      <vt:lpstr>pre- + processor</vt:lpstr>
      <vt:lpstr>Web Development is Changing</vt:lpstr>
      <vt:lpstr>PreProcessors, The Web and You</vt:lpstr>
      <vt:lpstr>#1 - Use a preprocessor before forming an opinion about it </vt:lpstr>
      <vt:lpstr>#2 – If a Preprocessor Helps you Do your Job Better, Use it.</vt:lpstr>
      <vt:lpstr>PowerPoint Presentation</vt:lpstr>
      <vt:lpstr>A JavaScript Dialectic</vt:lpstr>
      <vt:lpstr>Don’t Be A JavaScriptster</vt:lpstr>
      <vt:lpstr>What?</vt:lpstr>
      <vt:lpstr>“It’s Just JavaScript”</vt:lpstr>
      <vt:lpstr>“A little language”</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Why?</vt:lpstr>
      <vt:lpstr>#1 – Some Pros and Cons</vt:lpstr>
      <vt:lpstr>Pro</vt:lpstr>
      <vt:lpstr>Con</vt:lpstr>
      <vt:lpstr>Pro</vt:lpstr>
      <vt:lpstr>Con</vt:lpstr>
      <vt:lpstr>Pro</vt:lpstr>
      <vt:lpstr>Con</vt:lpstr>
      <vt:lpstr>#2 - Improve Your JavaScript</vt:lpstr>
      <vt:lpstr>The Five Stages of JavaScript</vt:lpstr>
      <vt:lpstr>PowerPoint Presentation</vt:lpstr>
      <vt:lpstr>PowerPoint Presentation</vt:lpstr>
      <vt:lpstr>PowerPoint Presentation</vt:lpstr>
      <vt:lpstr>PowerPoint Presentation</vt:lpstr>
      <vt:lpstr>#3 – Adoption, By Degree</vt:lpstr>
      <vt:lpstr>CoffeeScript is not an all-or-nothing choice</vt:lpstr>
      <vt:lpstr>Consider using CoffeeScript… </vt:lpstr>
      <vt:lpstr>#4 - Influencing JS.Next</vt:lpstr>
      <vt:lpstr>JavaScript Gets Better</vt:lpstr>
      <vt:lpstr>CoffeeScript Is not a replacement  for JavaScript</vt:lpstr>
      <vt:lpstr>The People vs.  The WHATWG, TC39 and the W3C</vt:lpstr>
      <vt:lpstr>the JavaScript Dialectic, Revisited</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255</cp:revision>
  <dcterms:created xsi:type="dcterms:W3CDTF">2011-10-20T19:45:11Z</dcterms:created>
  <dcterms:modified xsi:type="dcterms:W3CDTF">2012-08-02T17:05:10Z</dcterms:modified>
</cp:coreProperties>
</file>